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6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1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31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5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4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2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6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0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0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5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CFDB0A-17CB-4C23-8D49-33A3395EC0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9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725" y="304800"/>
            <a:ext cx="8575675" cy="1216025"/>
          </a:xfrm>
        </p:spPr>
        <p:txBody>
          <a:bodyPr/>
          <a:lstStyle/>
          <a:p>
            <a:r>
              <a:rPr lang="en-US" sz="3200" dirty="0" smtClean="0">
                <a:solidFill>
                  <a:srgbClr val="00B0F0"/>
                </a:solidFill>
              </a:rPr>
              <a:t>Me </a:t>
            </a:r>
            <a:r>
              <a:rPr lang="en-US" sz="3200" dirty="0" err="1" smtClean="0">
                <a:solidFill>
                  <a:srgbClr val="00B0F0"/>
                </a:solidFill>
              </a:rPr>
              <a:t>llamo</a:t>
            </a:r>
            <a:r>
              <a:rPr lang="en-US" sz="3200" dirty="0" smtClean="0">
                <a:solidFill>
                  <a:srgbClr val="00B0F0"/>
                </a:solidFill>
              </a:rPr>
              <a:t> _______           </a:t>
            </a:r>
            <a:r>
              <a:rPr lang="en-US" sz="3200" dirty="0" err="1" smtClean="0">
                <a:solidFill>
                  <a:srgbClr val="00B0F0"/>
                </a:solidFill>
              </a:rPr>
              <a:t>Clase</a:t>
            </a:r>
            <a:r>
              <a:rPr lang="en-US" sz="3200" dirty="0" smtClean="0">
                <a:solidFill>
                  <a:srgbClr val="00B0F0"/>
                </a:solidFill>
              </a:rPr>
              <a:t> 601</a:t>
            </a:r>
            <a:br>
              <a:rPr lang="en-US" sz="3200" dirty="0" smtClean="0">
                <a:solidFill>
                  <a:srgbClr val="00B0F0"/>
                </a:solidFill>
              </a:rPr>
            </a:br>
            <a:r>
              <a:rPr lang="en-US" sz="3200" dirty="0" smtClean="0">
                <a:solidFill>
                  <a:srgbClr val="00B0F0"/>
                </a:solidFill>
              </a:rPr>
              <a:t>La </a:t>
            </a:r>
            <a:r>
              <a:rPr lang="en-US" sz="3200" dirty="0" err="1" smtClean="0">
                <a:solidFill>
                  <a:srgbClr val="00B0F0"/>
                </a:solidFill>
              </a:rPr>
              <a:t>fecha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err="1" smtClean="0">
                <a:solidFill>
                  <a:srgbClr val="00B0F0"/>
                </a:solidFill>
              </a:rPr>
              <a:t>es</a:t>
            </a:r>
            <a:r>
              <a:rPr lang="en-US" sz="3200" dirty="0" smtClean="0">
                <a:solidFill>
                  <a:srgbClr val="00B0F0"/>
                </a:solidFill>
              </a:rPr>
              <a:t> el 22 de </a:t>
            </a:r>
            <a:r>
              <a:rPr lang="en-US" sz="3200" dirty="0" err="1" smtClean="0">
                <a:solidFill>
                  <a:srgbClr val="00B0F0"/>
                </a:solidFill>
              </a:rPr>
              <a:t>diciembre</a:t>
            </a:r>
            <a:r>
              <a:rPr lang="en-US" sz="3200" dirty="0" smtClean="0">
                <a:solidFill>
                  <a:srgbClr val="00B0F0"/>
                </a:solidFill>
              </a:rPr>
              <a:t> del 2014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9067800" cy="4267200"/>
          </a:xfrm>
        </p:spPr>
        <p:txBody>
          <a:bodyPr/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#39: </a:t>
            </a:r>
            <a:r>
              <a:rPr lang="es-ES_tradnl" sz="2800" dirty="0" smtClean="0"/>
              <a:t>¿Como son los miembros de tu familia?</a:t>
            </a:r>
            <a:endParaRPr lang="es-ES_tradnl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 </a:t>
            </a:r>
            <a:r>
              <a:rPr lang="es-ES_tradnl" sz="2800" dirty="0" smtClean="0"/>
              <a:t>COPY and complete </a:t>
            </a:r>
            <a:r>
              <a:rPr lang="es-ES_tradnl" sz="2800" dirty="0" err="1" smtClean="0"/>
              <a:t>with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correct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family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member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Spanish</a:t>
            </a:r>
            <a:r>
              <a:rPr lang="es-ES_tradnl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hermano y mi hermana son mis 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</a:t>
            </a:r>
            <a:r>
              <a:rPr lang="es-ES_tradnl" sz="2800" dirty="0" err="1" smtClean="0"/>
              <a:t>tio</a:t>
            </a:r>
            <a:r>
              <a:rPr lang="es-ES_tradnl" sz="2800" dirty="0" smtClean="0"/>
              <a:t> y mi </a:t>
            </a:r>
            <a:r>
              <a:rPr lang="es-ES_tradnl" sz="2800" dirty="0" err="1" smtClean="0"/>
              <a:t>tia</a:t>
            </a:r>
            <a:r>
              <a:rPr lang="es-ES_tradnl" sz="2800" dirty="0" smtClean="0"/>
              <a:t> son mis 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primo y mi prima son mis 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abuelo y mi abuela son mis 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Mis parientes son mis _______, mis ______ y mis ________</a:t>
            </a:r>
          </a:p>
          <a:p>
            <a:pPr marL="0" indent="0">
              <a:buNone/>
            </a:pPr>
            <a:endParaRPr lang="es-ES_trad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9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7772400" cy="762000"/>
          </a:xfrm>
        </p:spPr>
        <p:txBody>
          <a:bodyPr/>
          <a:lstStyle/>
          <a:p>
            <a:r>
              <a:rPr lang="es-MX" altLang="en-US">
                <a:solidFill>
                  <a:schemeClr val="accent2"/>
                </a:solidFill>
              </a:rPr>
              <a:t>Más vocabulario</a:t>
            </a: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77724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r>
              <a:rPr lang="en-US" altLang="en-US" dirty="0" err="1">
                <a:solidFill>
                  <a:schemeClr val="hlink"/>
                </a:solidFill>
              </a:rPr>
              <a:t>gatito</a:t>
            </a:r>
            <a:r>
              <a:rPr lang="en-US" altLang="en-US" dirty="0">
                <a:solidFill>
                  <a:schemeClr val="hlink"/>
                </a:solidFill>
              </a:rPr>
              <a:t>(a)</a:t>
            </a:r>
            <a:r>
              <a:rPr lang="en-US" altLang="en-US" dirty="0"/>
              <a:t> – kitten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Perrito</a:t>
            </a:r>
            <a:r>
              <a:rPr lang="en-US" altLang="en-US" dirty="0">
                <a:solidFill>
                  <a:schemeClr val="hlink"/>
                </a:solidFill>
              </a:rPr>
              <a:t>(a)</a:t>
            </a:r>
            <a:r>
              <a:rPr lang="en-US" altLang="en-US" dirty="0"/>
              <a:t>-Puppy</a:t>
            </a:r>
            <a:r>
              <a:rPr lang="en-US" altLang="en-US" dirty="0">
                <a:solidFill>
                  <a:schemeClr val="accent1"/>
                </a:solidFill>
              </a:rPr>
              <a:t>	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único</a:t>
            </a:r>
            <a:r>
              <a:rPr lang="en-US" altLang="en-US" dirty="0">
                <a:solidFill>
                  <a:schemeClr val="hlink"/>
                </a:solidFill>
              </a:rPr>
              <a:t>(a)  </a:t>
            </a:r>
            <a:r>
              <a:rPr lang="en-US" altLang="en-US" dirty="0"/>
              <a:t>-Only</a:t>
            </a:r>
          </a:p>
          <a:p>
            <a:r>
              <a:rPr lang="en-US" altLang="en-US" dirty="0" err="1">
                <a:solidFill>
                  <a:schemeClr val="hlink"/>
                </a:solidFill>
              </a:rPr>
              <a:t>Menor</a:t>
            </a:r>
            <a:r>
              <a:rPr lang="en-US" altLang="en-US" dirty="0"/>
              <a:t>	-younger</a:t>
            </a:r>
          </a:p>
          <a:p>
            <a:r>
              <a:rPr lang="en-US" altLang="en-US" dirty="0" smtClean="0">
                <a:solidFill>
                  <a:schemeClr val="hlink"/>
                </a:solidFill>
              </a:rPr>
              <a:t>Mayor</a:t>
            </a:r>
            <a:r>
              <a:rPr lang="en-US" altLang="en-US" dirty="0"/>
              <a:t>	-</a:t>
            </a:r>
            <a:r>
              <a:rPr lang="en-US" altLang="en-US" dirty="0" smtClean="0"/>
              <a:t>older</a:t>
            </a:r>
          </a:p>
          <a:p>
            <a:r>
              <a:rPr lang="en-US" altLang="en-US" dirty="0" err="1" smtClean="0">
                <a:solidFill>
                  <a:srgbClr val="0070C0"/>
                </a:solidFill>
              </a:rPr>
              <a:t>Cariñoso</a:t>
            </a:r>
            <a:r>
              <a:rPr lang="en-US" altLang="en-US" dirty="0" smtClean="0">
                <a:solidFill>
                  <a:srgbClr val="0070C0"/>
                </a:solidFill>
              </a:rPr>
              <a:t>(a) </a:t>
            </a:r>
            <a:r>
              <a:rPr lang="en-US" altLang="en-US" dirty="0" smtClean="0">
                <a:solidFill>
                  <a:schemeClr val="accent4"/>
                </a:solidFill>
              </a:rPr>
              <a:t>–sweet/lovable</a:t>
            </a:r>
            <a:endParaRPr lang="en-US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65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562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You will be creating an “extraordinary” FAMILY TREE.  Let your imagination take control. You may use historical figures, cartoons, videogame characters, celebrities, etc. </a:t>
            </a:r>
          </a:p>
          <a:p>
            <a:r>
              <a:rPr lang="en-US" sz="2400" dirty="0"/>
              <a:t> </a:t>
            </a:r>
            <a:r>
              <a:rPr lang="en-US" sz="2400" dirty="0" smtClean="0"/>
              <a:t>You </a:t>
            </a:r>
            <a:r>
              <a:rPr lang="en-US" sz="2400" dirty="0"/>
              <a:t>must include:</a:t>
            </a:r>
          </a:p>
          <a:p>
            <a:pPr marL="0" lvl="0" indent="0">
              <a:buNone/>
            </a:pPr>
            <a:r>
              <a:rPr lang="en-US" sz="2400" dirty="0" smtClean="0"/>
              <a:t>          TITLE:  </a:t>
            </a:r>
          </a:p>
          <a:p>
            <a:pPr marL="0" lvl="0" indent="0" algn="ctr"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La </a:t>
            </a:r>
            <a:r>
              <a:rPr lang="en-US" sz="2400" b="1" dirty="0" err="1">
                <a:solidFill>
                  <a:srgbClr val="0000FF"/>
                </a:solidFill>
              </a:rPr>
              <a:t>familia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i="1" u="sng" dirty="0">
                <a:solidFill>
                  <a:srgbClr val="0000FF"/>
                </a:solidFill>
              </a:rPr>
              <a:t>(name of family)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/>
              <a:t>You must include:</a:t>
            </a:r>
          </a:p>
          <a:p>
            <a:pPr marL="457200" lvl="1" indent="0">
              <a:buNone/>
            </a:pPr>
            <a:r>
              <a:rPr lang="en-US" sz="2400" dirty="0" smtClean="0"/>
              <a:t>Grandparents, Parents, Children, Aunts </a:t>
            </a:r>
            <a:r>
              <a:rPr lang="en-US" sz="2400" dirty="0"/>
              <a:t>&amp; </a:t>
            </a:r>
            <a:r>
              <a:rPr lang="en-US" sz="2400" dirty="0" err="1" smtClean="0"/>
              <a:t>Uncles,Cousins</a:t>
            </a:r>
            <a:r>
              <a:rPr lang="en-US" sz="2400" dirty="0"/>
              <a:t>,</a:t>
            </a:r>
          </a:p>
          <a:p>
            <a:pPr marL="457200" lvl="1" indent="0">
              <a:buNone/>
            </a:pPr>
            <a:r>
              <a:rPr lang="en-US" sz="2400" dirty="0"/>
              <a:t>Pet(s) </a:t>
            </a:r>
            <a:r>
              <a:rPr lang="en-US" sz="2400" i="1" dirty="0"/>
              <a:t>(optional)</a:t>
            </a:r>
            <a:endParaRPr lang="en-US" sz="2400" dirty="0"/>
          </a:p>
          <a:p>
            <a:r>
              <a:rPr lang="en-US" sz="2400" dirty="0"/>
              <a:t>Must have a picture for each family member.</a:t>
            </a:r>
          </a:p>
          <a:p>
            <a:r>
              <a:rPr lang="en-US" sz="2400" dirty="0"/>
              <a:t>Label all of the FAMILY MEMBER TITLES &amp; their </a:t>
            </a:r>
            <a:r>
              <a:rPr lang="en-US" sz="2400" dirty="0" smtClean="0"/>
              <a:t>names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Mini-Proyecto: 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u="sng" dirty="0" err="1" smtClean="0">
                <a:solidFill>
                  <a:srgbClr val="FF0000"/>
                </a:solidFill>
              </a:rPr>
              <a:t>Una</a:t>
            </a:r>
            <a:r>
              <a:rPr lang="en-US" sz="3600" u="sng" dirty="0" smtClean="0">
                <a:solidFill>
                  <a:srgbClr val="FF0000"/>
                </a:solidFill>
              </a:rPr>
              <a:t> </a:t>
            </a:r>
            <a:r>
              <a:rPr lang="en-US" sz="3600" u="sng" dirty="0" err="1" smtClean="0">
                <a:solidFill>
                  <a:srgbClr val="FF0000"/>
                </a:solidFill>
              </a:rPr>
              <a:t>familia</a:t>
            </a:r>
            <a:r>
              <a:rPr lang="en-US" sz="3600" u="sng" dirty="0" smtClean="0">
                <a:solidFill>
                  <a:srgbClr val="FF0000"/>
                </a:solidFill>
              </a:rPr>
              <a:t> </a:t>
            </a:r>
            <a:r>
              <a:rPr lang="en-US" sz="3600" u="sng" dirty="0" err="1" smtClean="0">
                <a:solidFill>
                  <a:srgbClr val="FF0000"/>
                </a:solidFill>
              </a:rPr>
              <a:t>extraordinaria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93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81000"/>
            <a:ext cx="8839200" cy="6019800"/>
          </a:xfrm>
        </p:spPr>
        <p:txBody>
          <a:bodyPr/>
          <a:lstStyle/>
          <a:p>
            <a:r>
              <a:rPr lang="en-US" sz="2400" dirty="0"/>
              <a:t>An index card, with a couple of Spanish sentences stating: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 The name of the family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Is it a big or small family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How many members there are </a:t>
            </a:r>
            <a:r>
              <a:rPr lang="en-US" sz="2400" i="1" dirty="0"/>
              <a:t>(hay) </a:t>
            </a:r>
            <a:r>
              <a:rPr lang="en-US" sz="2400" dirty="0"/>
              <a:t>in the family.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Who the members of the family are </a:t>
            </a:r>
            <a:r>
              <a:rPr lang="en-US" sz="2400" i="1" dirty="0"/>
              <a:t>(title &amp; name)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Is </a:t>
            </a:r>
            <a:r>
              <a:rPr lang="en-US" sz="2400" b="1" dirty="0" smtClean="0">
                <a:solidFill>
                  <a:srgbClr val="0000FF"/>
                </a:solidFill>
              </a:rPr>
              <a:t>REQUIRED!!!!</a:t>
            </a:r>
            <a:endParaRPr lang="en-US" sz="24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lvl="0" indent="0" algn="ctr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*Use </a:t>
            </a:r>
            <a:r>
              <a:rPr lang="en-US" sz="2400" b="1" dirty="0">
                <a:solidFill>
                  <a:srgbClr val="FF0000"/>
                </a:solidFill>
              </a:rPr>
              <a:t>8 ½ x 11 paper </a:t>
            </a:r>
            <a:r>
              <a:rPr lang="en-US" sz="2400" b="1" dirty="0" smtClean="0">
                <a:solidFill>
                  <a:srgbClr val="FF0000"/>
                </a:solidFill>
              </a:rPr>
              <a:t>ONLY*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/>
              <a:t> 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MAKE </a:t>
            </a:r>
            <a:r>
              <a:rPr lang="en-US" sz="2400" b="1" dirty="0"/>
              <a:t>IT BEAUTIFUL, THE MORE CREATIVE THE BETTER!</a:t>
            </a:r>
            <a:endParaRPr lang="en-US" sz="2400" dirty="0"/>
          </a:p>
          <a:p>
            <a:pPr marL="0" indent="0" algn="ctr">
              <a:buNone/>
            </a:pPr>
            <a:r>
              <a:rPr lang="en-US" sz="2800" b="1" smtClean="0">
                <a:solidFill>
                  <a:srgbClr val="00B050"/>
                </a:solidFill>
              </a:rPr>
              <a:t>DUE </a:t>
            </a:r>
            <a:r>
              <a:rPr lang="en-US" sz="2800" b="1" smtClean="0">
                <a:solidFill>
                  <a:srgbClr val="00B050"/>
                </a:solidFill>
              </a:rPr>
              <a:t>MONDAY</a:t>
            </a:r>
            <a:r>
              <a:rPr lang="en-US" sz="2800" b="1" dirty="0">
                <a:solidFill>
                  <a:srgbClr val="00B050"/>
                </a:solidFill>
              </a:rPr>
              <a:t>, JANUARY 5</a:t>
            </a:r>
            <a:r>
              <a:rPr lang="en-US" sz="2800" b="1" baseline="30000" dirty="0">
                <a:solidFill>
                  <a:srgbClr val="00B050"/>
                </a:solidFill>
              </a:rPr>
              <a:t>TH</a:t>
            </a:r>
            <a:r>
              <a:rPr lang="en-US" sz="2800" b="1" dirty="0">
                <a:solidFill>
                  <a:srgbClr val="00B050"/>
                </a:solidFill>
              </a:rPr>
              <a:t>!!!!</a:t>
            </a:r>
            <a:endParaRPr lang="en-US" sz="2800" dirty="0">
              <a:solidFill>
                <a:srgbClr val="00B050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337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</TotalTime>
  <Words>170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Profile</vt:lpstr>
      <vt:lpstr>Me llamo _______           Clase 601 La fecha es el 22 de diciembre del 2014</vt:lpstr>
      <vt:lpstr>Más vocabulario</vt:lpstr>
      <vt:lpstr>Mini-Proyecto:  Una familia extraordinaria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Clase 601 La fecha es el 6 de febrero del 2014</dc:title>
  <dc:creator>Helen Zumaeta</dc:creator>
  <cp:lastModifiedBy>Helen Zumaeta</cp:lastModifiedBy>
  <cp:revision>14</cp:revision>
  <dcterms:created xsi:type="dcterms:W3CDTF">2014-02-06T14:27:53Z</dcterms:created>
  <dcterms:modified xsi:type="dcterms:W3CDTF">2014-12-22T21:23:56Z</dcterms:modified>
</cp:coreProperties>
</file>